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9" r:id="rId4"/>
    <p:sldId id="281" r:id="rId5"/>
    <p:sldId id="280" r:id="rId6"/>
    <p:sldId id="282" r:id="rId7"/>
    <p:sldId id="283" r:id="rId8"/>
    <p:sldId id="284" r:id="rId9"/>
    <p:sldId id="287" r:id="rId10"/>
    <p:sldId id="285" r:id="rId11"/>
    <p:sldId id="286" r:id="rId12"/>
    <p:sldId id="260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713" autoAdjust="0"/>
  </p:normalViewPr>
  <p:slideViewPr>
    <p:cSldViewPr>
      <p:cViewPr>
        <p:scale>
          <a:sx n="100" d="100"/>
          <a:sy n="100" d="100"/>
        </p:scale>
        <p:origin x="-3864" y="-8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4F72B-2E16-482C-A44F-74F85E5296AE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56B3F-A3A7-415C-AC74-29A009685A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FEFB-1081-4ADE-B80D-6E298F528444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C9F32-64C8-4B1D-B4CB-25FC91D89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9F32-64C8-4B1D-B4CB-25FC91D896A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7C9F32-64C8-4B1D-B4CB-25FC91D896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ny.ru/" TargetMode="External"/><Relationship Id="rId2" Type="http://schemas.openxmlformats.org/officeDocument/2006/relationships/hyperlink" Target="https://photosay.ru/photographer/izvestnye-fotografy/aleksandr-rodchenko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cgrp.ru/temp/U1M51xqpUofjQRJ7Ds1u2lau6SygkEkJt0D3YCn4/mcgrp.ru-USjYgjcX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МБОУ</a:t>
            </a:r>
            <a:r>
              <a:rPr lang="ru-RU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«Дом детского творчества» р.п. </a:t>
            </a:r>
            <a:r>
              <a:rPr lang="ru-RU" altLang="ko-K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Мучкап</a:t>
            </a:r>
            <a:r>
              <a:rPr lang="ru-RU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Сергей Мартынов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101973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/>
              <a:t> </a:t>
            </a:r>
            <a:r>
              <a:rPr lang="ru-RU" sz="3200" b="1" dirty="0" smtClean="0"/>
              <a:t>Подготовка к съемке и видеокамеры.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41151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ВИДЕОКАМЕРА </a:t>
            </a:r>
            <a:r>
              <a:rPr lang="en-US" sz="3200" b="1" dirty="0" smtClean="0"/>
              <a:t>SONY hdr-cx530e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hdr-cx530e</a:t>
            </a:r>
            <a:endParaRPr lang="ru-RU" sz="2800" dirty="0"/>
          </a:p>
        </p:txBody>
      </p:sp>
      <p:grpSp>
        <p:nvGrpSpPr>
          <p:cNvPr id="27650" name="Group 96504"/>
          <p:cNvGrpSpPr>
            <a:grpSpLocks/>
          </p:cNvGrpSpPr>
          <p:nvPr/>
        </p:nvGrpSpPr>
        <p:grpSpPr bwMode="auto">
          <a:xfrm>
            <a:off x="179512" y="-1100658"/>
            <a:ext cx="8676456" cy="5616624"/>
            <a:chOff x="1019069" y="28572"/>
            <a:chExt cx="8243549" cy="4931874"/>
          </a:xfrm>
        </p:grpSpPr>
        <p:pic>
          <p:nvPicPr>
            <p:cNvPr id="98760" name="Picture 98760"/>
            <p:cNvPicPr>
              <a:picLocks noChangeAspect="1" noChangeArrowheads="1"/>
            </p:cNvPicPr>
            <p:nvPr/>
          </p:nvPicPr>
          <p:blipFill>
            <a:blip r:embed="rId2" cstate="print"/>
            <a:srcRect t="54518" r="5037"/>
            <a:stretch>
              <a:fillRect/>
            </a:stretch>
          </p:blipFill>
          <p:spPr bwMode="auto">
            <a:xfrm>
              <a:off x="1584011" y="2088495"/>
              <a:ext cx="7678607" cy="2871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249" name="Rectangle 20249"/>
            <p:cNvSpPr>
              <a:spLocks noChangeArrowheads="1"/>
            </p:cNvSpPr>
            <p:nvPr/>
          </p:nvSpPr>
          <p:spPr bwMode="auto">
            <a:xfrm>
              <a:off x="1019069" y="28572"/>
              <a:ext cx="1190692" cy="278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50" name="Rectangle 20250"/>
            <p:cNvSpPr>
              <a:spLocks noChangeArrowheads="1"/>
            </p:cNvSpPr>
            <p:nvPr/>
          </p:nvSpPr>
          <p:spPr bwMode="auto">
            <a:xfrm>
              <a:off x="1914325" y="33334"/>
              <a:ext cx="126670" cy="266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/>
              <a:t>Источники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907704" y="987574"/>
            <a:ext cx="6912768" cy="3600400"/>
          </a:xfrm>
        </p:spPr>
        <p:txBody>
          <a:bodyPr/>
          <a:lstStyle/>
          <a:p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endParaRPr lang="ru-RU" altLang="ko-KR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endParaRPr lang="ru-RU" altLang="ko-KR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  <a:hlinkClick r:id="rId3"/>
              </a:rPr>
              <a:t>https://www.sony.ru/</a:t>
            </a: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  <a:hlinkClick r:id="rId4"/>
              </a:rPr>
              <a:t>https://mcgrp.ru/temp/U1M51xqpUofjQRJ7Ds1u2lau6SygkEkJt0D3YCn4/mcgrp.ru-USjYgjcX.pdf</a:t>
            </a: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hdr-cx530e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59582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ВИДЕОКАМЕРА </a:t>
            </a:r>
            <a:r>
              <a:rPr lang="en-US" b="1" dirty="0" smtClean="0"/>
              <a:t>SONY hdr-cx530e</a:t>
            </a:r>
            <a:endParaRPr lang="ru-RU" b="1" dirty="0" smtClean="0"/>
          </a:p>
          <a:p>
            <a:pPr algn="ctr"/>
            <a:endParaRPr lang="ru-RU" b="1" dirty="0" smtClean="0"/>
          </a:p>
          <a:p>
            <a:r>
              <a:rPr lang="ru-RU" sz="1600" kern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уменьшения риска возгорания или поражения электрическим током:</a:t>
            </a:r>
          </a:p>
          <a:p>
            <a:endParaRPr lang="ru-RU" sz="1600" kern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kern="1500" dirty="0" smtClean="0"/>
              <a:t> 1) не подвергайте устройство воздействию дождя или </a:t>
            </a:r>
            <a:r>
              <a:rPr lang="ru-RU" sz="1600" kern="1500" dirty="0" smtClean="0"/>
              <a:t>влаги,</a:t>
            </a:r>
            <a:endParaRPr lang="ru-RU" sz="1600" kern="1500" dirty="0" smtClean="0"/>
          </a:p>
          <a:p>
            <a:r>
              <a:rPr lang="ru-RU" sz="1600" kern="1500" dirty="0" smtClean="0"/>
              <a:t> </a:t>
            </a:r>
            <a:r>
              <a:rPr lang="en-US" sz="1600" kern="1500" dirty="0" smtClean="0"/>
              <a:t>2) </a:t>
            </a:r>
            <a:r>
              <a:rPr lang="en-US" sz="1600" kern="1500" dirty="0" err="1" smtClean="0"/>
              <a:t>не</a:t>
            </a:r>
            <a:r>
              <a:rPr lang="en-US" sz="1600" kern="1500" dirty="0" smtClean="0"/>
              <a:t> </a:t>
            </a:r>
            <a:r>
              <a:rPr lang="ru-RU" sz="1600" kern="1500" dirty="0" smtClean="0"/>
              <a:t>используйте </a:t>
            </a:r>
            <a:r>
              <a:rPr lang="en-US" sz="1600" kern="1500" dirty="0" err="1" smtClean="0"/>
              <a:t>устройство</a:t>
            </a:r>
            <a:r>
              <a:rPr lang="en-US" sz="1600" kern="1500" dirty="0" smtClean="0"/>
              <a:t> </a:t>
            </a:r>
            <a:r>
              <a:rPr lang="ru-RU" sz="1600" kern="1500" dirty="0" smtClean="0"/>
              <a:t>под дождем,</a:t>
            </a:r>
            <a:endParaRPr lang="ru-RU" sz="1600" kern="1500" dirty="0" smtClean="0"/>
          </a:p>
          <a:p>
            <a:pPr lvl="0" fontAlgn="base"/>
            <a:r>
              <a:rPr lang="ru-RU" sz="1600" kern="1500" dirty="0" smtClean="0"/>
              <a:t> 3) </a:t>
            </a:r>
            <a:r>
              <a:rPr lang="ru-RU" sz="1600" kern="1500" dirty="0" err="1" smtClean="0"/>
              <a:t>н</a:t>
            </a:r>
            <a:r>
              <a:rPr lang="en-US" sz="1600" kern="1500" dirty="0" smtClean="0"/>
              <a:t>е</a:t>
            </a:r>
            <a:r>
              <a:rPr lang="ru-RU" sz="1600" kern="1500" dirty="0" smtClean="0"/>
              <a:t> </a:t>
            </a:r>
            <a:r>
              <a:rPr lang="en-US" sz="1600" kern="1500" dirty="0" err="1" smtClean="0"/>
              <a:t>разбирайте</a:t>
            </a:r>
            <a:r>
              <a:rPr lang="en-US" sz="1600" kern="1500" dirty="0" smtClean="0"/>
              <a:t> </a:t>
            </a:r>
            <a:r>
              <a:rPr lang="ru-RU" sz="1600" kern="1500" dirty="0" smtClean="0"/>
              <a:t>и не подвергайте батарейный </a:t>
            </a:r>
            <a:r>
              <a:rPr lang="ru-RU" sz="1600" kern="1500" dirty="0" smtClean="0"/>
              <a:t>блок механическим </a:t>
            </a:r>
            <a:r>
              <a:rPr lang="ru-RU" sz="1600" kern="1500" dirty="0" smtClean="0"/>
              <a:t>воздействиям: ударам, падениям или попаданиям под тяжелые предметы.</a:t>
            </a:r>
          </a:p>
          <a:p>
            <a:pPr lvl="0" fontAlgn="base"/>
            <a:r>
              <a:rPr lang="ru-RU" sz="1600" kern="1500" dirty="0" smtClean="0"/>
              <a:t> 4) </a:t>
            </a:r>
            <a:r>
              <a:rPr lang="ru-RU" sz="1600" kern="1500" dirty="0" smtClean="0"/>
              <a:t>во </a:t>
            </a:r>
            <a:r>
              <a:rPr lang="ru-RU" sz="1600" kern="1500" dirty="0" smtClean="0"/>
              <a:t>избежание короткого замыкания не допускайте контакта металлических предметов с контактами батарейного блока.</a:t>
            </a:r>
          </a:p>
          <a:p>
            <a:r>
              <a:rPr lang="ru-RU" sz="1600" kern="1500" dirty="0" smtClean="0"/>
              <a:t> 5) </a:t>
            </a:r>
            <a:r>
              <a:rPr lang="ru-RU" sz="1600" kern="1500" dirty="0" smtClean="0"/>
              <a:t>не </a:t>
            </a:r>
            <a:r>
              <a:rPr lang="ru-RU" sz="1600" kern="1500" dirty="0" smtClean="0"/>
              <a:t>допускайте нагрева батарейного блока до температуры выше 60 </a:t>
            </a:r>
            <a:r>
              <a:rPr lang="ru-RU" sz="1600" kern="1500" baseline="30000" dirty="0" smtClean="0"/>
              <a:t>о </a:t>
            </a:r>
            <a:r>
              <a:rPr lang="ru-RU" sz="1600" kern="1500" dirty="0" smtClean="0"/>
              <a:t>с</a:t>
            </a:r>
          </a:p>
          <a:p>
            <a:r>
              <a:rPr lang="ru-RU" sz="1600" kern="1500" dirty="0" smtClean="0"/>
              <a:t> 6) </a:t>
            </a:r>
            <a:r>
              <a:rPr lang="ru-RU" sz="1600" kern="1500" dirty="0" smtClean="0"/>
              <a:t>избегайте </a:t>
            </a:r>
            <a:r>
              <a:rPr lang="ru-RU" sz="1600" kern="1500" dirty="0" smtClean="0"/>
              <a:t>воздействия на него прямых солнечных лучей.</a:t>
            </a:r>
          </a:p>
          <a:p>
            <a:pPr lvl="0"/>
            <a:r>
              <a:rPr lang="ru-RU" sz="1600" kern="1500" dirty="0" smtClean="0"/>
              <a:t> 7) </a:t>
            </a:r>
            <a:r>
              <a:rPr lang="ru-RU" sz="1600" kern="1500" dirty="0" smtClean="0"/>
              <a:t>не </a:t>
            </a:r>
            <a:r>
              <a:rPr lang="ru-RU" sz="1600" kern="1500" dirty="0" smtClean="0"/>
              <a:t>следует использовать поврежденные и протекшие </a:t>
            </a:r>
            <a:r>
              <a:rPr lang="ru-RU" sz="1600" kern="1500" dirty="0" err="1" smtClean="0"/>
              <a:t>литий-ионные</a:t>
            </a:r>
            <a:r>
              <a:rPr lang="ru-RU" sz="1600" kern="1500" dirty="0" smtClean="0"/>
              <a:t> батареи.</a:t>
            </a:r>
          </a:p>
          <a:p>
            <a:endParaRPr lang="ru-RU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731" name="Picture 987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5982" y="1275374"/>
            <a:ext cx="2148466" cy="194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</a:t>
            </a:r>
            <a:r>
              <a:rPr lang="en-US" sz="2800" dirty="0" smtClean="0"/>
              <a:t>hdr-cx530e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Зарядка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аккумуляторной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батареи</a:t>
            </a:r>
            <a:endParaRPr lang="ru-RU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528" y="170765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arenR"/>
            </a:pPr>
            <a:r>
              <a:rPr lang="ru-RU" sz="1600" dirty="0" smtClean="0"/>
              <a:t>Выключите видеокамеру, закрыв </a:t>
            </a:r>
            <a:r>
              <a:rPr lang="ru-RU" sz="1600" dirty="0" err="1" smtClean="0"/>
              <a:t>ЖК-монитор</a:t>
            </a:r>
            <a:r>
              <a:rPr lang="ru-RU" sz="1600" dirty="0" smtClean="0"/>
              <a:t>, </a:t>
            </a:r>
          </a:p>
          <a:p>
            <a:pPr marL="342900" lvl="0" indent="-342900"/>
            <a:r>
              <a:rPr lang="ru-RU" sz="1600" dirty="0" smtClean="0"/>
              <a:t>и установите аккумуляторную батарею.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264375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2) </a:t>
            </a:r>
            <a:r>
              <a:rPr lang="en-US" sz="1600" dirty="0" err="1" smtClean="0"/>
              <a:t>Вытяните</a:t>
            </a:r>
            <a:r>
              <a:rPr lang="en-US" sz="1600" dirty="0" smtClean="0"/>
              <a:t> </a:t>
            </a:r>
            <a:r>
              <a:rPr lang="en-US" sz="1600" dirty="0" err="1" smtClean="0"/>
              <a:t>встроенный</a:t>
            </a:r>
            <a:r>
              <a:rPr lang="en-US" sz="1600" dirty="0" smtClean="0"/>
              <a:t> USB </a:t>
            </a:r>
            <a:r>
              <a:rPr lang="en-US" sz="1600" dirty="0" err="1" smtClean="0"/>
              <a:t>кабель</a:t>
            </a:r>
            <a:r>
              <a:rPr lang="en-US" sz="1600" dirty="0" smtClean="0"/>
              <a:t>.</a:t>
            </a:r>
            <a:endParaRPr lang="ru-RU" sz="1600" dirty="0" smtClean="0"/>
          </a:p>
        </p:txBody>
      </p:sp>
      <p:pic>
        <p:nvPicPr>
          <p:cNvPr id="1029" name="Picture 121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291830"/>
            <a:ext cx="600319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hdr-cx530e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Зарядка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аккумуляторной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батареи</a:t>
            </a:r>
            <a:endParaRPr lang="ru-RU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528" y="1563638"/>
            <a:ext cx="8568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ru-RU" sz="1600" dirty="0" smtClean="0"/>
              <a:t>3</a:t>
            </a:r>
            <a:r>
              <a:rPr lang="ru-RU" sz="1400" dirty="0" smtClean="0"/>
              <a:t>)  Подключите адаптер переменного тока к видеокамере при помощи кабеля для -подключения и включите адаптер переменного тока в сетевую розетку.</a:t>
            </a:r>
          </a:p>
        </p:txBody>
      </p:sp>
      <p:pic>
        <p:nvPicPr>
          <p:cNvPr id="17" name="Picture 987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83718"/>
            <a:ext cx="5040560" cy="161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323528" y="4011910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buFont typeface="Arial" pitchFamily="34" charset="0"/>
              <a:buChar char="•"/>
            </a:pPr>
            <a:r>
              <a:rPr lang="ru-RU" sz="1400" dirty="0" smtClean="0"/>
              <a:t>Загорится оранжевый индикатор </a:t>
            </a:r>
            <a:r>
              <a:rPr lang="en-US" sz="1400" dirty="0" smtClean="0"/>
              <a:t>POWER</a:t>
            </a:r>
            <a:r>
              <a:rPr lang="ru-RU" sz="1400" dirty="0" smtClean="0"/>
              <a:t>/</a:t>
            </a:r>
            <a:r>
              <a:rPr lang="en-US" sz="1400" dirty="0" smtClean="0"/>
              <a:t>CHG</a:t>
            </a:r>
            <a:r>
              <a:rPr lang="ru-RU" sz="1400" dirty="0" smtClean="0"/>
              <a:t> (зарядка).</a:t>
            </a:r>
          </a:p>
          <a:p>
            <a:pPr lvl="1" fontAlgn="base">
              <a:buFont typeface="Arial" pitchFamily="34" charset="0"/>
              <a:buChar char="•"/>
            </a:pPr>
            <a:r>
              <a:rPr lang="ru-RU" sz="1400" dirty="0" smtClean="0"/>
              <a:t>Индикатор </a:t>
            </a:r>
            <a:r>
              <a:rPr lang="en-US" sz="1400" dirty="0" smtClean="0"/>
              <a:t>POWER</a:t>
            </a:r>
            <a:r>
              <a:rPr lang="ru-RU" sz="1400" dirty="0" smtClean="0"/>
              <a:t>/</a:t>
            </a:r>
            <a:r>
              <a:rPr lang="en-US" sz="1400" dirty="0" smtClean="0"/>
              <a:t>CHG</a:t>
            </a:r>
            <a:r>
              <a:rPr lang="ru-RU" sz="1400" dirty="0" smtClean="0"/>
              <a:t> (зарядка) погаснет, когда аккумуляторная батарея будет полностью заряжена.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карты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памяти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Shape 60"/>
          <p:cNvPicPr/>
          <p:nvPr/>
        </p:nvPicPr>
        <p:blipFill>
          <a:blip r:embed="rId2" cstate="print"/>
          <a:stretch/>
        </p:blipFill>
        <p:spPr>
          <a:xfrm>
            <a:off x="1763688" y="1491630"/>
            <a:ext cx="5040560" cy="20882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83568" y="365187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Откройте крышку и вставьте карту памяти до щелчка</a:t>
            </a:r>
            <a:r>
              <a:rPr lang="en-US" sz="1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При установке новой карты памяти появляется экран [Подготовка файла базы данных изображений]. 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Дождитесь исчезновения экрана.</a:t>
            </a:r>
            <a:r>
              <a:rPr lang="en-US" sz="1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Вставьте прямо карту памяти в правильном направлении, чтобы видеокамера могла распознать ее.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4515966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извлечения карты памяти откройте КРЫШКУ и слегка нажмите на карту памяти один раз.</a:t>
            </a:r>
            <a:endParaRPr lang="ru-RU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211710"/>
            <a:ext cx="4032448" cy="190793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hdr-cx530e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фильмов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Видеосъемка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11560" y="1527925"/>
            <a:ext cx="4932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Откройте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ЖК-монитор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нажмите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START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STOP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НАЧАЛА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ВИДЕОЗАПИСИ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7316517">
            <a:off x="3753277" y="1234994"/>
            <a:ext cx="360040" cy="1986447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227934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Для 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ОСТАНОВКИ ВИДЕОЗАПИСИ </a:t>
            </a:r>
            <a:r>
              <a:rPr lang="ru-RU" sz="1400" dirty="0" smtClean="0"/>
              <a:t>повторно нажмите кнопку </a:t>
            </a: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4946002">
            <a:off x="3727890" y="2821101"/>
            <a:ext cx="360040" cy="1986447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hdr-cx530e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Увеличение уменьшение кадра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27584" y="1491630"/>
            <a:ext cx="49320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нажмите клавиши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«КАЧЕЛЬКА»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увеличение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кадра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32148"/>
            <a:ext cx="5976664" cy="2827834"/>
          </a:xfrm>
          <a:prstGeom prst="rect">
            <a:avLst/>
          </a:prstGeom>
        </p:spPr>
      </p:pic>
      <p:sp>
        <p:nvSpPr>
          <p:cNvPr id="12" name="Стрелка вниз 11"/>
          <p:cNvSpPr/>
          <p:nvPr/>
        </p:nvSpPr>
        <p:spPr>
          <a:xfrm rot="19801145">
            <a:off x="4871766" y="1821465"/>
            <a:ext cx="360040" cy="71976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9183778">
            <a:off x="6657216" y="2689886"/>
            <a:ext cx="360040" cy="1980362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491880" y="4587974"/>
            <a:ext cx="49320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нажмите клавиши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«КАЧЕЛЬКА»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уменьшение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кадра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hdr-cx530e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планы крупности кадра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 descr="Krupnost-planov-po-Kuleshovu..jpg"/>
          <p:cNvPicPr>
            <a:picLocks noChangeAspect="1"/>
          </p:cNvPicPr>
          <p:nvPr/>
        </p:nvPicPr>
        <p:blipFill>
          <a:blip r:embed="rId2" cstate="print"/>
          <a:srcRect t="8421" r="1958" b="4641"/>
          <a:stretch>
            <a:fillRect/>
          </a:stretch>
        </p:blipFill>
        <p:spPr>
          <a:xfrm>
            <a:off x="1547664" y="1491630"/>
            <a:ext cx="5976664" cy="3312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sz="2800" dirty="0" smtClean="0"/>
              <a:t>ВИДЕОКАМЕРА </a:t>
            </a:r>
            <a:r>
              <a:rPr lang="en-US" sz="2800" dirty="0" smtClean="0"/>
              <a:t>SONY hdr-cx530e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Воспроизведение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0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7734"/>
            <a:ext cx="600066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27584" y="1383908"/>
            <a:ext cx="7488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/>
            <a:r>
              <a:rPr lang="ru-RU" sz="1400" dirty="0" smtClean="0"/>
              <a:t>Откройте </a:t>
            </a:r>
            <a:r>
              <a:rPr lang="ru-RU" sz="1400" dirty="0" err="1" smtClean="0"/>
              <a:t>ЖК-монитор</a:t>
            </a:r>
            <a:r>
              <a:rPr lang="ru-RU" sz="1400" dirty="0" smtClean="0"/>
              <a:t> и нажмите кнопку </a:t>
            </a:r>
            <a:r>
              <a:rPr lang="ru-RU" sz="1400" dirty="0" smtClean="0"/>
              <a:t>(</a:t>
            </a:r>
            <a:r>
              <a:rPr lang="ru-RU" sz="1400" dirty="0" smtClean="0"/>
              <a:t>Просмотр изображений) на видеокамере для перехода в режим воспроизведения.</a:t>
            </a:r>
            <a:endParaRPr lang="ru-RU" sz="14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084168" y="1635646"/>
            <a:ext cx="360040" cy="71976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855968" y="4774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370</Words>
  <Application>Microsoft Office PowerPoint</Application>
  <PresentationFormat>Экран (16:9)</PresentationFormat>
  <Paragraphs>65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Слайд 1</vt:lpstr>
      <vt:lpstr>ВИДЕОКАМЕРА SONY hdr-cx530e</vt:lpstr>
      <vt:lpstr>ВИДЕОКАМЕРА SONY hdr-cx530e</vt:lpstr>
      <vt:lpstr>ВИДЕОКАМЕРА SONY hdr-cx530e</vt:lpstr>
      <vt:lpstr>ВИДЕОКАМЕРА</vt:lpstr>
      <vt:lpstr>ВИДЕОКАМЕРА SONY hdr-cx530e</vt:lpstr>
      <vt:lpstr>ВИДЕОКАМЕРА SONY hdr-cx530e</vt:lpstr>
      <vt:lpstr>ВИДЕОКАМЕРА SONY hdr-cx530e</vt:lpstr>
      <vt:lpstr>ВИДЕОКАМЕРА SONY hdr-cx530e</vt:lpstr>
      <vt:lpstr>ВИДЕОКАМЕРА SONY hdr-cx530e</vt:lpstr>
      <vt:lpstr>Источники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113</cp:revision>
  <dcterms:created xsi:type="dcterms:W3CDTF">2014-04-01T16:27:38Z</dcterms:created>
  <dcterms:modified xsi:type="dcterms:W3CDTF">2023-09-24T14:55:51Z</dcterms:modified>
</cp:coreProperties>
</file>